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77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7" r:id="rId12"/>
    <p:sldId id="296" r:id="rId13"/>
    <p:sldId id="298" r:id="rId14"/>
    <p:sldId id="288" r:id="rId15"/>
  </p:sldIdLst>
  <p:sldSz cx="9144000" cy="6858000" type="screen4x3"/>
  <p:notesSz cx="6858000" cy="9947275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35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B5B597-E79A-4A29-B795-50F5101153BA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C00890-99A6-4941-8567-4DA150AB88B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6804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90399A-C325-40F1-9D15-10322912117E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2304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90399A-C325-40F1-9D15-10322912117E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225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-34925"/>
            <a:ext cx="91694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229600" cy="158412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741" y="2199742"/>
            <a:ext cx="8229600" cy="3874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388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890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30D66-F47F-43AD-A47B-3C4F7D62D837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36F9F-A6EA-4A97-B9EF-C65CFABEC3C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32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450912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9A006-58C1-4F41-A4B2-580269B37FF6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66F8E-A070-46CC-BCB7-7D0DA929471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0537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A7D2-AE5F-4ABF-B035-DDCF2CE187A6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C2CEF-B105-46FA-A75D-56DCBBF13E5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0894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5C80-CFC6-4BBC-B20E-621083E9FDC3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7E63-B41D-4DC1-AF3C-168023E4618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575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7BE7C-4638-4BBA-9BCF-A37214BBEB89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FE4B9-1D74-4C36-8FBD-DB495CBA1AC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462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3602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77C7E-FF03-40C8-8455-7AE3A1B7D49C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522C4-B3B2-4373-81D8-9F6CCBCC638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358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86EBC-817C-4D5A-BF3E-92660EECBE49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6B693-A6C4-451A-AE5F-503021BF3B8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420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A7B9B4-7F71-4CEA-ABE0-56C7E76307B1}" type="datetimeFigureOut">
              <a:rPr lang="pt-BR"/>
              <a:pPr>
                <a:defRPr/>
              </a:pPr>
              <a:t>11/11/2016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CEFDB3-86F3-4C51-8197-38952C1DD83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fernando.feitosa@anac.gov.b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elso.soares@anac.gov.b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ctrTitle"/>
          </p:nvPr>
        </p:nvSpPr>
        <p:spPr bwMode="auto">
          <a:xfrm>
            <a:off x="457200" y="404813"/>
            <a:ext cx="8229600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000" dirty="0" smtClean="0"/>
              <a:t>IV Semana de qualidade da Informação do Transporte Aéreo   </a:t>
            </a:r>
            <a:r>
              <a:rPr lang="pt-BR" altLang="pt-BR" sz="2800" b="1" dirty="0" smtClean="0"/>
              <a:t>Painel 9</a:t>
            </a:r>
            <a:r>
              <a:rPr lang="pt-BR" altLang="pt-BR" sz="2800" i="1" dirty="0" smtClean="0"/>
              <a:t/>
            </a:r>
            <a:br>
              <a:rPr lang="pt-BR" altLang="pt-BR" sz="2800" i="1" dirty="0" smtClean="0"/>
            </a:br>
            <a:endParaRPr lang="pt-BR" altLang="pt-BR" sz="3000" dirty="0" smtClean="0"/>
          </a:p>
        </p:txBody>
      </p:sp>
      <p:sp>
        <p:nvSpPr>
          <p:cNvPr id="4099" name="Subtítulo 2"/>
          <p:cNvSpPr>
            <a:spLocks noGrp="1"/>
          </p:cNvSpPr>
          <p:nvPr>
            <p:ph type="subTitle" idx="1"/>
          </p:nvPr>
        </p:nvSpPr>
        <p:spPr bwMode="auto">
          <a:xfrm>
            <a:off x="468313" y="1412776"/>
            <a:ext cx="822960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200" i="1" dirty="0" smtClean="0">
                <a:solidFill>
                  <a:schemeClr val="tx1"/>
                </a:solidFill>
              </a:rPr>
              <a:t>Transporte de Passageiro com Necessidade de Assistência Especial </a:t>
            </a:r>
          </a:p>
          <a:p>
            <a:pPr eaLnBrk="1" hangingPunct="1"/>
            <a:endParaRPr lang="pt-BR" altLang="pt-BR" sz="15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3200" i="1" u="sng" dirty="0">
                <a:solidFill>
                  <a:schemeClr val="tx1"/>
                </a:solidFill>
              </a:rPr>
              <a:t>Transparência dos dados: diálogo com a sociedade e objetivos </a:t>
            </a:r>
            <a:r>
              <a:rPr lang="pt-BR" altLang="pt-BR" sz="3200" i="1" u="sng" dirty="0" smtClean="0">
                <a:solidFill>
                  <a:schemeClr val="tx1"/>
                </a:solidFill>
              </a:rPr>
              <a:t>do monitoramento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700808"/>
            <a:ext cx="8713787" cy="44205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None/>
              <a:defRPr/>
            </a:pPr>
            <a:r>
              <a:rPr lang="pt-BR" alt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Demandas 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recebidas – Ministério Público</a:t>
            </a: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Foco: Sugestão de Publicação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14" y="2492896"/>
            <a:ext cx="7835822" cy="251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86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484784"/>
            <a:ext cx="8713787" cy="463661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None/>
              <a:defRPr/>
            </a:pPr>
            <a:r>
              <a:rPr lang="pt-BR" alt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Demandas 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recebidas – Ministério Público</a:t>
            </a: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Foco: Preparação para ACP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117433"/>
            <a:ext cx="6805587" cy="358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7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484784"/>
            <a:ext cx="8713787" cy="463661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None/>
              <a:defRPr/>
            </a:pPr>
            <a:r>
              <a:rPr lang="pt-BR" alt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Demandas 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recebidas – Procon SP</a:t>
            </a: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Foco: Autuação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694" y="2255231"/>
            <a:ext cx="8185174" cy="309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35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484784"/>
            <a:ext cx="8713787" cy="463661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None/>
              <a:defRPr/>
            </a:pPr>
            <a:r>
              <a:rPr lang="pt-BR" alt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Monitoramento ANAC e Complementar</a:t>
            </a: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Todos os dados devem ser mantidos por 2 anos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2400" dirty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Monitoramento ANAC – PNAE transportados e treinamento direcionado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2400" dirty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Focos dos demais </a:t>
            </a:r>
            <a:r>
              <a:rPr lang="pt-BR" altLang="pt-BR" sz="2400" i="1" dirty="0" err="1" smtClean="0"/>
              <a:t>stake</a:t>
            </a:r>
            <a:r>
              <a:rPr lang="pt-BR" altLang="pt-BR" sz="2400" i="1" dirty="0" smtClean="0"/>
              <a:t> </a:t>
            </a:r>
            <a:r>
              <a:rPr lang="pt-BR" altLang="pt-BR" sz="2400" i="1" dirty="0" err="1" smtClean="0"/>
              <a:t>holders</a:t>
            </a:r>
            <a:r>
              <a:rPr lang="pt-BR" altLang="pt-BR" sz="2400" i="1" dirty="0" smtClean="0"/>
              <a:t> </a:t>
            </a:r>
            <a:r>
              <a:rPr lang="pt-BR" altLang="pt-BR" sz="2400" dirty="0" smtClean="0"/>
              <a:t>dos dados – incerto (precisamos estar preparados)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2400" dirty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Formatação de planilha flexível que permita atender a todos.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2400" dirty="0"/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020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ítulo 2"/>
          <p:cNvSpPr>
            <a:spLocks noGrp="1"/>
          </p:cNvSpPr>
          <p:nvPr>
            <p:ph type="subTitle" idx="1"/>
          </p:nvPr>
        </p:nvSpPr>
        <p:spPr bwMode="auto">
          <a:xfrm>
            <a:off x="468313" y="1557338"/>
            <a:ext cx="822960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200" i="1" dirty="0" smtClean="0">
                <a:solidFill>
                  <a:schemeClr val="tx1"/>
                </a:solidFill>
              </a:rPr>
              <a:t>Obrigado!</a:t>
            </a:r>
          </a:p>
          <a:p>
            <a:pPr eaLnBrk="1" hangingPunct="1"/>
            <a:endParaRPr lang="pt-BR" altLang="pt-BR" sz="32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2000" dirty="0" smtClean="0">
                <a:solidFill>
                  <a:schemeClr val="tx1"/>
                </a:solidFill>
                <a:hlinkClick r:id="rId3"/>
              </a:rPr>
              <a:t>fernando.feitosa@anac.gov.br</a:t>
            </a:r>
            <a:endParaRPr lang="pt-BR" altLang="pt-BR" sz="200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2000" dirty="0" smtClean="0">
                <a:solidFill>
                  <a:schemeClr val="tx1"/>
                </a:solidFill>
                <a:hlinkClick r:id="rId4"/>
              </a:rPr>
              <a:t>celso.soares@anac.gov.br</a:t>
            </a:r>
            <a:endParaRPr lang="pt-BR" altLang="pt-BR" sz="2000" dirty="0" smtClean="0">
              <a:solidFill>
                <a:schemeClr val="tx1"/>
              </a:solidFill>
            </a:endParaRPr>
          </a:p>
          <a:p>
            <a:pPr eaLnBrk="1" hangingPunct="1"/>
            <a:endParaRPr lang="pt-BR" altLang="pt-BR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8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827088" y="1557338"/>
            <a:ext cx="7489825" cy="4564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3000" dirty="0" smtClean="0"/>
              <a:t>Sumário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500" dirty="0" smtClean="0"/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Papel da ANAC </a:t>
            </a:r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Característica dos registros</a:t>
            </a:r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Demandas recebidas</a:t>
            </a:r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Monitoramento ANAC e Complementar</a:t>
            </a:r>
          </a:p>
          <a:p>
            <a:pPr marL="0" lvl="1" indent="0" eaLnBrk="1" hangingPunct="1">
              <a:buNone/>
              <a:defRPr/>
            </a:pPr>
            <a:endParaRPr lang="pt-BR" altLang="pt-BR" sz="24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989138"/>
            <a:ext cx="8713787" cy="41322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Papel da ANAC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Defesa dos interesses dos PNAE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Monopólio dos Dados Setoriais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>
                <a:solidFill>
                  <a:srgbClr val="000000"/>
                </a:solidFill>
              </a:rPr>
              <a:t>Monitoramento da norma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>
                <a:solidFill>
                  <a:srgbClr val="000000"/>
                </a:solidFill>
              </a:rPr>
              <a:t>Regulação com fundamento nos dados desagregados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989138"/>
            <a:ext cx="8713787" cy="41322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Papel da ANAC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Recebimento e organização das informações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Divulgação “discricionária” dos Dados desagregados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Atendimento das demandas da sociedade</a:t>
            </a:r>
            <a:endParaRPr lang="pt-BR" sz="2400" dirty="0">
              <a:solidFill>
                <a:srgbClr val="000000"/>
              </a:solidFill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  <a:p>
            <a:pPr marL="0" lvl="1" indent="0" eaLnBrk="1" hangingPunct="1"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* Definição do nível de desagregação (PNAE, Operador, OD etc.)</a:t>
            </a:r>
            <a:endParaRPr lang="pt-BR" sz="2400" dirty="0">
              <a:solidFill>
                <a:srgbClr val="000000"/>
              </a:solidFill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892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700808"/>
            <a:ext cx="8713787" cy="44205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 dos registros (</a:t>
            </a:r>
            <a:r>
              <a:rPr lang="pt-BR" alt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arts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36 a 39 da Res. 280)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 do transporte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Indicação temporal do transporte de PNAE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Dificuldade na captação dos PNAE </a:t>
            </a:r>
            <a:r>
              <a:rPr lang="pt-BR" altLang="pt-BR" sz="2400" dirty="0" smtClean="0"/>
              <a:t>(não </a:t>
            </a:r>
            <a:r>
              <a:rPr lang="pt-BR" altLang="pt-BR" sz="2400" dirty="0" smtClean="0"/>
              <a:t>identificação)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0" lvl="1" indent="0" eaLnBrk="1" hangingPunct="1">
              <a:buNone/>
              <a:defRPr/>
            </a:pPr>
            <a:endParaRPr lang="pt-BR" sz="2400" dirty="0">
              <a:solidFill>
                <a:srgbClr val="000000"/>
              </a:solidFill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  <a:p>
            <a:pPr marL="0" lvl="1" indent="0" eaLnBrk="1" hangingPunct="1"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* Reconhecimento de limitação na informação!</a:t>
            </a:r>
            <a:endParaRPr lang="pt-BR" sz="2400" dirty="0">
              <a:solidFill>
                <a:srgbClr val="000000"/>
              </a:solidFill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66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700808"/>
            <a:ext cx="8713787" cy="44205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 dos registros (</a:t>
            </a:r>
            <a:r>
              <a:rPr lang="pt-BR" alt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arts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36 a 39 da Res. 280)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 do transporte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Indicação das ajudas técnicas oferecidas ao PNAE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Possível dispersão (situações imensuráveis) – mobilidade reduzida não avisada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Certeza em relação a determinados grupos (p.ex. cadeirantes)</a:t>
            </a:r>
            <a:endParaRPr lang="pt-BR" sz="2400" dirty="0">
              <a:solidFill>
                <a:srgbClr val="000000"/>
              </a:solidFill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  <a:p>
            <a:pPr marL="0" lvl="1" indent="0" eaLnBrk="1" hangingPunct="1"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* Reconhecimento de limitação na informação!</a:t>
            </a:r>
            <a:endParaRPr lang="pt-BR" sz="2400" dirty="0">
              <a:solidFill>
                <a:srgbClr val="000000"/>
              </a:solidFill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847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700808"/>
            <a:ext cx="8713787" cy="44205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 dos registros (</a:t>
            </a:r>
            <a:r>
              <a:rPr lang="pt-BR" alt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arts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36 a 39 da Res. 280)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 de treinamento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Treinamento das equipes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Cursos e conteúdo adequados? (adesão à lista)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Quantitativos adequados? (ausência de parâmetros)</a:t>
            </a:r>
            <a:endParaRPr lang="pt-BR" sz="2400" dirty="0">
              <a:solidFill>
                <a:srgbClr val="000000"/>
              </a:solidFill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  <a:p>
            <a:pPr marL="0" lvl="1" indent="0" eaLnBrk="1" hangingPunct="1"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* Necessidade de objetivação das informações!</a:t>
            </a:r>
            <a:endParaRPr lang="pt-BR" sz="2400" dirty="0">
              <a:solidFill>
                <a:srgbClr val="000000"/>
              </a:solidFill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36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700808"/>
            <a:ext cx="8713787" cy="44205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Característica dos registros (</a:t>
            </a:r>
            <a:r>
              <a:rPr lang="pt-BR" altLang="pt-BR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arts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36 a 39 da Res. 280)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Dados de treinamento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Treinamentos relacionados a objetivos 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Conteúdos do anexo III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Atrelar/propósito/público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Justificar plano de capacitação (dinâmico): </a:t>
            </a:r>
          </a:p>
          <a:p>
            <a:pPr marL="742950" lvl="2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pt-BR" sz="2000" dirty="0" smtClean="0">
                <a:solidFill>
                  <a:srgbClr val="000000"/>
                </a:solidFill>
              </a:rPr>
              <a:t>Ex.: % de tripulação com Libras atende </a:t>
            </a:r>
            <a:r>
              <a:rPr lang="pt-BR" sz="2000" dirty="0">
                <a:solidFill>
                  <a:srgbClr val="000000"/>
                </a:solidFill>
              </a:rPr>
              <a:t>PDA que viajaram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  <a:p>
            <a:pPr marL="0" lvl="1" indent="0" eaLnBrk="1" hangingPunct="1">
              <a:buNone/>
              <a:defRPr/>
            </a:pPr>
            <a:r>
              <a:rPr lang="pt-BR" sz="2400" dirty="0" smtClean="0">
                <a:solidFill>
                  <a:srgbClr val="000000"/>
                </a:solidFill>
              </a:rPr>
              <a:t>* Necessidade adequação permanente dos planos de treinamento!</a:t>
            </a:r>
            <a:endParaRPr lang="pt-BR" sz="2400" dirty="0">
              <a:solidFill>
                <a:srgbClr val="000000"/>
              </a:solidFill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420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700808"/>
            <a:ext cx="8713787" cy="442059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None/>
              <a:defRPr/>
            </a:pPr>
            <a:r>
              <a:rPr lang="pt-BR" alt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Demandas 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recebidas – Acadêmicos</a:t>
            </a: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endParaRPr lang="pt-BR" altLang="pt-BR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Foco: Pesquisa Nacional e Internacional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Transparência dos Dados</a:t>
            </a: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604" y="2492896"/>
            <a:ext cx="856237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1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1372</TotalTime>
  <Words>411</Words>
  <Application>Microsoft Office PowerPoint</Application>
  <PresentationFormat>Apresentação na tela (4:3)</PresentationFormat>
  <Paragraphs>148</Paragraphs>
  <Slides>14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IV Semana de qualidade da Informação do Transporte Aéreo   Painel 9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Cláudia Cristina</dc:creator>
  <cp:lastModifiedBy>anac</cp:lastModifiedBy>
  <cp:revision>92</cp:revision>
  <cp:lastPrinted>2014-08-31T16:55:46Z</cp:lastPrinted>
  <dcterms:created xsi:type="dcterms:W3CDTF">2014-08-31T16:41:32Z</dcterms:created>
  <dcterms:modified xsi:type="dcterms:W3CDTF">2016-11-11T10:52:12Z</dcterms:modified>
</cp:coreProperties>
</file>